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8" r:id="rId3"/>
    <p:sldId id="264" r:id="rId4"/>
    <p:sldId id="280" r:id="rId5"/>
    <p:sldId id="265" r:id="rId6"/>
    <p:sldId id="282" r:id="rId7"/>
    <p:sldId id="275" r:id="rId8"/>
    <p:sldId id="270" r:id="rId9"/>
    <p:sldId id="274" r:id="rId10"/>
    <p:sldId id="271" r:id="rId11"/>
    <p:sldId id="272" r:id="rId12"/>
    <p:sldId id="261" r:id="rId13"/>
    <p:sldId id="279" r:id="rId14"/>
    <p:sldId id="288" r:id="rId15"/>
    <p:sldId id="289" r:id="rId16"/>
    <p:sldId id="286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21" autoAdjust="0"/>
    <p:restoredTop sz="94660"/>
  </p:normalViewPr>
  <p:slideViewPr>
    <p:cSldViewPr>
      <p:cViewPr varScale="1">
        <p:scale>
          <a:sx n="75" d="100"/>
          <a:sy n="75" d="100"/>
        </p:scale>
        <p:origin x="206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DE8676-49A8-4564-AB81-0C534A9920E4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064CC-ADDA-4AEB-B8C2-CEC49EA0ABF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52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1064CC-ADDA-4AEB-B8C2-CEC49EA0ABF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7723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FCEDC-D155-27C0-76C9-4C88BF80AE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BDD3AB-D1F8-4436-D686-F54D3BB321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00EF3-29C5-7A15-6380-3BABA92126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46153-4DDB-B0B4-0348-6AD319690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57F15-FA9B-A3A8-FD96-06FC5213AC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38593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35701-6699-3B5D-07E8-532896E97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7A2240-7851-6A16-0F5D-6A68D407EB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FFE05-6711-F766-D2B4-2A164F0CB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13003-8D83-7AA6-A23D-C1859274E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1B48C9-9F16-1664-A9EA-5D8C71E7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7364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500539-3A51-DDFD-F48B-2A6929F17C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4467A-C07B-5AA7-02D3-302FF68E4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AB0F07-EA88-5BEF-C3FE-B91A1794D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71E22-3C7F-A980-7E76-CE9E79792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CFC18-5ABF-F171-5A07-7A4E70BC7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1205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A9D6-BDF3-91F4-84A8-27C06ACCC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ED46E5-1071-3AE5-0A40-4ED761895E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22380-B88D-9D05-4BC7-A448E961D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07C9D-355B-4A5D-CD31-AFE786CC4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1D8194-2F92-333C-56B3-D3AFCB2C64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670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01FFF-9B50-6F28-3E96-22C6FBBE1F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6FC39-46C6-6FCC-DBDE-DB01D06D7A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5782DD-3789-771F-0933-4AEBFC909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1C43F-AA26-9208-58C7-28CD0C45C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81C52C-3797-E767-2A35-8F9BEFC66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60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7018A-D300-BCD9-4E39-ADB82A2CD2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7BD80-3B6B-C68C-CA5E-1E78D27475C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539A1-E585-11B2-C246-9187D36948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360A3E-E97D-A780-270D-6B29B3926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33933F-9039-CEBD-6FBB-27E8A619D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98C308-7B35-B42A-D485-BF6B82D28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0093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44BC6-DE65-F5C5-829C-4F6C88C1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AF88E-6F53-6E32-D6AA-446639A0E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CAF3A1-374B-B880-1915-27A23E2264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B6E85F-27AA-53DE-8050-787FA54E8A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D44A1D-36D0-4EEE-63A8-BB7D6BD8E7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67C3D5-3AF4-7837-50BC-B3E8E92FB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6FCECE-F88A-C7A9-026C-DA5CD33D8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E9F891-9561-627C-ACCA-5F6615381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3083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77D2C-D563-E1C5-2768-EAF4BBCFB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CEDD59-105C-701C-7507-DBA6152D6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12FF3B-FD5E-55E0-8B3F-5CC1F427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33C199-08AE-8328-A05F-558198176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3280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0374FA-1DA7-38BC-CDB8-0800228BF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63CECC-22A7-6BB5-854B-43C0A5304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C27695-321F-56C1-1EE4-F9E831FE9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07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5C030-BE75-5490-72FE-CFD56B97F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15FF9-E223-2D66-C5AE-2C407B9FFF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715D8-5F5D-C551-C1A7-8053579860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2C820-3399-F93F-F90E-B8127A6D5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2C7F7-A6E8-6BF0-846F-A845B7FEB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7F026E-19DC-7132-8A96-54A0807F4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147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4D3EA-6AE9-94ED-3955-E7BA9B57D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0314FA-1DD3-716E-AD49-24330CD0E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D1A854-08C5-DBB1-42A8-D3C944EC42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FFC2B6-2976-C394-0750-7A1731ECC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2C19F4-65A9-15EF-0DC7-1B97E4652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D5966C-AB3B-A4C7-6087-E8C56E670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1717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C08D41-D5BE-ACCF-396C-7250FFB86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840B8D-A8B1-A686-9FF7-527C911F96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6ADB43-87DB-46D1-5268-08EE926B742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79628-AB40-4A42-99A2-BB5C43ED2CB0}" type="datetimeFigureOut">
              <a:rPr lang="en-GB" smtClean="0"/>
              <a:t>27/03/2026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B173A8-0B05-65B3-4DD1-6B25F3F504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80EC1-31AA-BD96-453A-F2E3DEDFDA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36783-D575-4C1D-A6C8-881343C206C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743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C67B7-63E9-2F9A-8672-EBCDBD5C8C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07236B41-EDD6-CB9A-50A0-7F099CD159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616CF6-33BD-4542-8B31-E54C100B5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249EFF1-4357-16D7-2839-58339EBE31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8E050D9-40DD-0852-4A2E-C2920B7508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25F472-E88A-648E-6F1E-16A456101BD1}"/>
              </a:ext>
            </a:extLst>
          </p:cNvPr>
          <p:cNvSpPr txBox="1"/>
          <p:nvPr/>
        </p:nvSpPr>
        <p:spPr>
          <a:xfrm>
            <a:off x="1052052" y="1238865"/>
            <a:ext cx="1008789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CASE FILE: THE FORGETTABLES</a:t>
            </a:r>
            <a:b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Status: 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Classification: </a:t>
            </a: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Discreet Operations Unit.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Five legendary assassins, now retired and forgotten, live quietly in Dudley and reluctantly return to work while navigating ordinary British life.</a:t>
            </a:r>
            <a:b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8177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5A9AA-D1D4-F2B2-291B-B3EEDB468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EBE24DC1-02D2-EC16-A982-0F7E32687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C54E7DE-1111-9803-CB16-D69CBC1C0D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64A6D8B-D7EC-BD9B-674B-51231FCDC2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005F13A-9600-6D76-C945-97A006A971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C1EC01D-6C36-B993-7AC3-94EB74E08C64}"/>
              </a:ext>
            </a:extLst>
          </p:cNvPr>
          <p:cNvSpPr txBox="1"/>
          <p:nvPr/>
        </p:nvSpPr>
        <p:spPr>
          <a:xfrm>
            <a:off x="4079776" y="1623369"/>
            <a:ext cx="1592582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Operations Coordinator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The administrative mastermind behind the operation. 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Runs murder like a spreadsheet.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Nationality: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Unknown.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Aliases: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Unknown.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Previous Profession: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Quantity Surveyor, allegedly.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Target identification.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Operational logistics.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Case documentation.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Strategic scheduling.</a:t>
            </a:r>
          </a:p>
          <a:p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Habits.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Maintains a chronometer during all operations.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Records every case in a personal notebook.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Prefers structured planning to improvisation.</a:t>
            </a:r>
          </a:p>
        </p:txBody>
      </p:sp>
      <p:pic>
        <p:nvPicPr>
          <p:cNvPr id="7170" name="Picture 2" descr="Procurement vs Logistics: Key ...">
            <a:extLst>
              <a:ext uri="{FF2B5EF4-FFF2-40B4-BE49-F238E27FC236}">
                <a16:creationId xmlns:a16="http://schemas.microsoft.com/office/drawing/2014/main" id="{C50F400B-3A94-0149-F1D3-D032DC6FFC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7268" y="1661337"/>
            <a:ext cx="9731020" cy="4865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254BD3A-E538-FB96-0001-C167A742AE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90" y="1656973"/>
            <a:ext cx="3217902" cy="486987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FE8AFA-4B95-0545-1BB8-7F195EA8C0CB}"/>
              </a:ext>
            </a:extLst>
          </p:cNvPr>
          <p:cNvSpPr txBox="1"/>
          <p:nvPr/>
        </p:nvSpPr>
        <p:spPr>
          <a:xfrm>
            <a:off x="479377" y="5885190"/>
            <a:ext cx="2880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(Just) DENNIS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1146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3B172-A1FB-5F9D-939C-BCD15ABD8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E4B4AEC8-37AE-A6ED-1CB1-0E184639B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95EBDFE-BBDB-2C5F-292A-8F3E33CA3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F89A5E-BEBE-FDD4-7675-4832B66F1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87E74B-4B77-4988-197F-A23F214F1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E39B247-8238-9C89-B8D8-DDA9E5EB1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24199"/>
            <a:ext cx="3246583" cy="486987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4A825B9-E7AE-E8F2-C004-9AF35CA85F93}"/>
              </a:ext>
            </a:extLst>
          </p:cNvPr>
          <p:cNvSpPr txBox="1"/>
          <p:nvPr/>
        </p:nvSpPr>
        <p:spPr>
          <a:xfrm>
            <a:off x="3965395" y="1124744"/>
            <a:ext cx="7776864" cy="63109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Former Directorate S Enforcer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Cold War eliminator who believes every problem has a direct solution.</a:t>
            </a:r>
          </a:p>
          <a:p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Nationality: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Russian / Former Soviet Union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(widely debated</a:t>
            </a:r>
          </a:p>
          <a:p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Aliases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The Volga Ghost.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Comrade Silence.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“Mr Alexander”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(Dudley Neighbourhood Watch WhatsApp group).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Close-quarters elimination.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Physical intimidation.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Tactical surveillance.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Perimeter control.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Termination Methods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Blunt force trauma, manual cervical dislocation.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Hobbies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Walking his pet Pomeranian, Rasputin, Neighbourhood Watch meetings.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br>
              <a:rPr lang="en-GB" sz="1800" dirty="0">
                <a:effectLst/>
                <a:latin typeface="Courier New" panose="02070309020205020404" pitchFamily="49" charset="0"/>
                <a:ea typeface="Calibri" panose="020F0502020204030204" pitchFamily="34" charset="0"/>
                <a:cs typeface="Courier New" panose="02070309020205020404" pitchFamily="49" charset="0"/>
              </a:rPr>
            </a:br>
            <a:endParaRPr lang="en-GB" sz="1600" dirty="0">
              <a:effectLst/>
              <a:latin typeface="Courier New" panose="02070309020205020404" pitchFamily="49" charset="0"/>
              <a:ea typeface="Calibri" panose="020F0502020204030204" pitchFamily="34" charset="0"/>
              <a:cs typeface="Courier New" panose="020703090202050204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87CE9E-93B6-BC7D-14F0-936A14B8EC36}"/>
              </a:ext>
            </a:extLst>
          </p:cNvPr>
          <p:cNvSpPr txBox="1"/>
          <p:nvPr/>
        </p:nvSpPr>
        <p:spPr>
          <a:xfrm>
            <a:off x="692319" y="5869998"/>
            <a:ext cx="25326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800" b="1" dirty="0">
                <a:effectLst/>
                <a:latin typeface="Courier New" panose="02070309020205020404" pitchFamily="49" charset="0"/>
                <a:ea typeface="Calibri" panose="020F0502020204030204" pitchFamily="34" charset="0"/>
              </a:rPr>
              <a:t>ALEXANDER DIMITRIOV</a:t>
            </a:r>
            <a:endParaRPr lang="en-GB" dirty="0"/>
          </a:p>
        </p:txBody>
      </p:sp>
      <p:sp>
        <p:nvSpPr>
          <p:cNvPr id="16" name="AutoShape 10" descr="Coco De Mol Neighbourhood Watch Vinyl Stickers window safety security crime prevention aware">
            <a:extLst>
              <a:ext uri="{FF2B5EF4-FFF2-40B4-BE49-F238E27FC236}">
                <a16:creationId xmlns:a16="http://schemas.microsoft.com/office/drawing/2014/main" id="{3CC416C6-7952-EF06-6335-6BCF05EAD90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AutoShape 12" descr="Coco De Mol Neighbourhood Watch Vinyl Stickers window safety security crime prevention aware">
            <a:extLst>
              <a:ext uri="{FF2B5EF4-FFF2-40B4-BE49-F238E27FC236}">
                <a16:creationId xmlns:a16="http://schemas.microsoft.com/office/drawing/2014/main" id="{1D3381A5-87DE-4CEA-C26A-A5FBD580C0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6158" name="Picture 14" descr="This is a Neighbourhood Watch area">
            <a:extLst>
              <a:ext uri="{FF2B5EF4-FFF2-40B4-BE49-F238E27FC236}">
                <a16:creationId xmlns:a16="http://schemas.microsoft.com/office/drawing/2014/main" id="{736ED0B9-7D64-F97A-D28E-11CE2FDFBB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4219" y="783073"/>
            <a:ext cx="7959216" cy="596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>
            <a:extLst>
              <a:ext uri="{FF2B5EF4-FFF2-40B4-BE49-F238E27FC236}">
                <a16:creationId xmlns:a16="http://schemas.microsoft.com/office/drawing/2014/main" id="{3A7B8AD4-0777-44B4-F222-0E859A1042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393" y="4241349"/>
            <a:ext cx="2579406" cy="2579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7605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0B7D7F-347B-64C4-70CE-44578D270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AF714AA-9A18-786A-A4BB-649447EDC7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2AB9579-0335-1B23-9BB4-899C4FFD9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C7C89C-35E2-75A6-C0A0-5E2041B48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9FE81A-198A-AD8B-0392-5F1975E044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538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001DD6B-2F4E-7AB0-AD60-5BFF5C5BFCF9}"/>
              </a:ext>
            </a:extLst>
          </p:cNvPr>
          <p:cNvSpPr txBox="1"/>
          <p:nvPr/>
        </p:nvSpPr>
        <p:spPr>
          <a:xfrm>
            <a:off x="4439816" y="314888"/>
            <a:ext cx="61926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Status: ACTIVE</a:t>
            </a:r>
            <a:b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Further interventions anticipated…</a:t>
            </a:r>
            <a:endParaRPr lang="en-GB" sz="2800" dirty="0"/>
          </a:p>
        </p:txBody>
      </p:sp>
      <p:graphicFrame>
        <p:nvGraphicFramePr>
          <p:cNvPr id="16" name="Object 15">
            <a:extLst>
              <a:ext uri="{FF2B5EF4-FFF2-40B4-BE49-F238E27FC236}">
                <a16:creationId xmlns:a16="http://schemas.microsoft.com/office/drawing/2014/main" id="{450D2079-EEDC-7B6C-A2DD-594CDE937A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5908493"/>
              </p:ext>
            </p:extLst>
          </p:nvPr>
        </p:nvGraphicFramePr>
        <p:xfrm>
          <a:off x="1903519" y="1127257"/>
          <a:ext cx="8384961" cy="484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3" imgW="5437065" imgH="3144304" progId="">
                  <p:embed/>
                </p:oleObj>
              </mc:Choice>
              <mc:Fallback>
                <p:oleObj r:id="rId3" imgW="5437065" imgH="3144304" progId="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903519" y="1127257"/>
                        <a:ext cx="8384961" cy="4849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1F6EA612-8CBB-029D-A037-533E959C6C4D}"/>
              </a:ext>
            </a:extLst>
          </p:cNvPr>
          <p:cNvSpPr txBox="1"/>
          <p:nvPr/>
        </p:nvSpPr>
        <p:spPr>
          <a:xfrm>
            <a:off x="536047" y="6193163"/>
            <a:ext cx="114247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A clean, repeatable, character-led dark comedy with a strong tonal identity and a castable ensemble.</a:t>
            </a:r>
          </a:p>
        </p:txBody>
      </p:sp>
    </p:spTree>
    <p:extLst>
      <p:ext uri="{BB962C8B-B14F-4D97-AF65-F5344CB8AC3E}">
        <p14:creationId xmlns:p14="http://schemas.microsoft.com/office/powerpoint/2010/main" val="2126720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E43178-6FAB-4DD7-B992-25C8913C6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B9FDB880-D3EB-CA57-FA34-7F89D0269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32D32A-8FEE-6F1A-0310-C0181A6511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E4BCED7-E9F8-EA92-1A97-D804C84CE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A40042A-B54E-5166-6D82-5F67079CF9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16B659-58EC-AE83-7CDB-7BF6327E9D04}"/>
              </a:ext>
            </a:extLst>
          </p:cNvPr>
          <p:cNvSpPr txBox="1"/>
          <p:nvPr/>
        </p:nvSpPr>
        <p:spPr>
          <a:xfrm>
            <a:off x="3896947" y="1198380"/>
            <a:ext cx="8341142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AKIKO TANAKA</a:t>
            </a:r>
            <a:b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former covert operative who now runs a quiet yoga studio in Dudley.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Still. Observant. Exact.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When she moves, it’s already over.</a:t>
            </a: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Naoko Mori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precision, intelligence, and quiet authority — 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capable of shifting from warmth to lethal efficiency without spectacle.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CLIVE PEMBROKE-SMYTHE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former intelligence operative who now treats assassination as a matter of process, protocol, and correct documentation.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Measured. Polite. Unavoidable.</a:t>
            </a: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Hugh Bonneville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institutional authority, warmth, and quiet menace — capable of making devastating outcomes feel like administrative inevitabilities.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pic>
        <p:nvPicPr>
          <p:cNvPr id="14340" name="Picture 4">
            <a:extLst>
              <a:ext uri="{FF2B5EF4-FFF2-40B4-BE49-F238E27FC236}">
                <a16:creationId xmlns:a16="http://schemas.microsoft.com/office/drawing/2014/main" id="{820C0BA9-FE0B-F4E0-30F7-68041B328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2" y="1198380"/>
            <a:ext cx="1944216" cy="233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ugh Bonneville - IMDb">
            <a:extLst>
              <a:ext uri="{FF2B5EF4-FFF2-40B4-BE49-F238E27FC236}">
                <a16:creationId xmlns:a16="http://schemas.microsoft.com/office/drawing/2014/main" id="{64C1A5B9-D8D2-AFC9-667C-E1A84AE03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8" y="3949808"/>
            <a:ext cx="3330209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7871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C27D0-86E1-61AA-0460-7A14935BD1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E8A472BB-CC4B-BFCD-FD3E-27B7933147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3C201C-F772-5759-0066-E72CFB2A2B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D301FB8-43A2-01F3-2099-37FFD5B705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2FE8F51-5C36-FFCA-1B25-22E3698592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FA6AB30-5DD4-BD94-5B6C-4560035F33A3}"/>
              </a:ext>
            </a:extLst>
          </p:cNvPr>
          <p:cNvSpPr txBox="1"/>
          <p:nvPr/>
        </p:nvSpPr>
        <p:spPr>
          <a:xfrm>
            <a:off x="3896947" y="1198380"/>
            <a:ext cx="83411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ISABELLA MOREAU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former high-society operative who now navigates rooms, conversations, and outcomes with effortless control.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Warm. Observant. Already ahead of you.</a:t>
            </a: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Keeley Hawes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intelligence, poise, and quiet authority — capable of turning everyday interaction into something quietly dangerous.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MARIO GONZALEZ DA SILVA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former gunslinger who now fills his days with routines, small comforts, and stories that may have improved with time.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Warm. Opinionated. Occasionally brilliant.</a:t>
            </a: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Javier Cámara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humour, humanity, and lived-in authenticity — a man who feels entirely ordinary until he isn’t.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pic>
        <p:nvPicPr>
          <p:cNvPr id="20482" name="Picture 2" descr="Keeley Hawes on her first Met Gala experience and dressing her character in  'The Assassin'">
            <a:extLst>
              <a:ext uri="{FF2B5EF4-FFF2-40B4-BE49-F238E27FC236}">
                <a16:creationId xmlns:a16="http://schemas.microsoft.com/office/drawing/2014/main" id="{9D9148B0-65D9-84AC-B27F-2AEAE16C00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46"/>
          <a:stretch>
            <a:fillRect/>
          </a:stretch>
        </p:blipFill>
        <p:spPr bwMode="auto">
          <a:xfrm>
            <a:off x="623392" y="1284228"/>
            <a:ext cx="3017366" cy="211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>
            <a:extLst>
              <a:ext uri="{FF2B5EF4-FFF2-40B4-BE49-F238E27FC236}">
                <a16:creationId xmlns:a16="http://schemas.microsoft.com/office/drawing/2014/main" id="{F61B9FDD-9FAA-1EF3-9591-8D25191BB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12" y="3687306"/>
            <a:ext cx="3011046" cy="301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7381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1CECF1-C2A7-02BA-718C-FF4E1E1933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345485CE-76DA-332A-1E04-0A1AFBC23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9A18E21-9A79-B0BD-A335-36D4472CE7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FD3C841-B058-0C43-8A68-83AEE27F0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0B5C91E-FA4D-A242-0BE2-8C1634EB1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E786E79-7067-04AC-65B1-F2B0724433A4}"/>
              </a:ext>
            </a:extLst>
          </p:cNvPr>
          <p:cNvSpPr txBox="1"/>
          <p:nvPr/>
        </p:nvSpPr>
        <p:spPr>
          <a:xfrm>
            <a:off x="3896947" y="1198380"/>
            <a:ext cx="8341142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ALEXANDER DIMITRIOV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former intelligence operative who never quite retired — only redirected his attention to smaller, more local concerns.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Watchful. Methodical. Unnecessarily thorough.</a:t>
            </a: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Mark Strong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controlled intensity and credibility — a man who treats even the smallest problem as a matter requiring professional resolution.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DENNIS</a:t>
            </a:r>
          </a:p>
          <a:p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 former quantity surveyor who now coordinates a group of retired assassins with the same quiet efficiency he once applied to budgets, timelines, and risk assessments.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Practical. Observant. Relentlessly organised.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Casting Suggestion: Martin Freeman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Brings intelligence, restraint, and dry humour — the calm centre of a system that should not function, but somehow does.</a:t>
            </a:r>
          </a:p>
          <a:p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pic>
        <p:nvPicPr>
          <p:cNvPr id="21506" name="Picture 2">
            <a:extLst>
              <a:ext uri="{FF2B5EF4-FFF2-40B4-BE49-F238E27FC236}">
                <a16:creationId xmlns:a16="http://schemas.microsoft.com/office/drawing/2014/main" id="{85B2CBDA-B045-71A9-1A9E-095EB108F8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86" y="1268760"/>
            <a:ext cx="3120983" cy="2076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8" name="Picture 4" descr="Lester Nygaard - Wikipedia">
            <a:extLst>
              <a:ext uri="{FF2B5EF4-FFF2-40B4-BE49-F238E27FC236}">
                <a16:creationId xmlns:a16="http://schemas.microsoft.com/office/drawing/2014/main" id="{D0D60153-93E3-A051-8E07-5F68F865E3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" t="-454" r="4213" b="454"/>
          <a:stretch>
            <a:fillRect/>
          </a:stretch>
        </p:blipFill>
        <p:spPr bwMode="auto">
          <a:xfrm>
            <a:off x="604491" y="3722148"/>
            <a:ext cx="3189572" cy="220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7178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C6A4E-753D-09C2-EA32-4C3248567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E9C6F70E-2CAB-7827-481D-A64AD8C1F5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C64A92-223F-A3C5-5F66-D289AEB7A2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B3372F-7D7C-9245-056E-37CD1E16A8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6F201A3-2428-CCFD-CE51-42E7980281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65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AE1-797F-DA15-1992-ED66EA8F9C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D8FDC575-0763-8CA6-FAC3-BA8DC3B78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2C5894D-171B-EAC5-1B26-7A053C945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763B5A-1BE5-E69C-AC22-CAE78E9EE8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3B3D7F-A937-930A-309E-07A97B962B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728E54F-08C5-8945-47BA-B9DBF2456A7C}"/>
              </a:ext>
            </a:extLst>
          </p:cNvPr>
          <p:cNvSpPr txBox="1"/>
          <p:nvPr/>
        </p:nvSpPr>
        <p:spPr>
          <a:xfrm>
            <a:off x="1248697" y="2636912"/>
            <a:ext cx="10087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When systems fail, the </a:t>
            </a:r>
            <a:r>
              <a:rPr lang="en-GB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Forgettables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don’t fix the problem — they conclude it…</a:t>
            </a:r>
            <a:br>
              <a:rPr lang="en-GB" sz="2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28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5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EAD1A-88E2-99E2-E418-540060303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CB2FB2BA-9641-84E6-07E7-B42851C91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F5423A5-B734-94FA-8B29-895303F7C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762E6E-D323-515B-A305-50D7667B6D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91B8671-36F2-C4E4-D4CA-968032629F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21" y="-2"/>
            <a:ext cx="12191999" cy="6858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0DCA5B-22A4-C4AD-38FA-17DA34D541BD}"/>
              </a:ext>
            </a:extLst>
          </p:cNvPr>
          <p:cNvSpPr txBox="1"/>
          <p:nvPr/>
        </p:nvSpPr>
        <p:spPr>
          <a:xfrm>
            <a:off x="1052052" y="1268760"/>
            <a:ext cx="10087896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Each episode follows a clear structure.</a:t>
            </a:r>
          </a:p>
          <a:p>
            <a:endParaRPr lang="en-GB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Teaser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 crime occurs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Identification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Dennis logs it.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Assembly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the team gathers at the Broken Badger pub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Planning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Dennis outlines the operation.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Execution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They quietly perform the correction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Aftermath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the police investigate.</a:t>
            </a: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Closure — </a:t>
            </a:r>
            <a:r>
              <a:rPr lang="en-GB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Dennis stamps the file </a:t>
            </a:r>
            <a:r>
              <a:rPr lang="en-GB" sz="24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CONCLUDED.</a:t>
            </a:r>
          </a:p>
          <a:p>
            <a:pPr lvl="0"/>
            <a:endParaRPr lang="en-GB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0"/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Everything is treated as entirely routine</a:t>
            </a:r>
            <a:r>
              <a:rPr lang="en-GB" sz="2400" b="1" dirty="0"/>
              <a:t>.</a:t>
            </a:r>
            <a:endParaRPr lang="en-GB" sz="2400" b="1" dirty="0">
              <a:solidFill>
                <a:srgbClr val="C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And, the world never knows the </a:t>
            </a:r>
            <a:r>
              <a:rPr lang="en-GB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Forgettables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were there.</a:t>
            </a:r>
          </a:p>
          <a:p>
            <a:endParaRPr lang="en-GB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3DDADD-1766-45E3-1942-C3FA9EE5D774}"/>
              </a:ext>
            </a:extLst>
          </p:cNvPr>
          <p:cNvSpPr txBox="1"/>
          <p:nvPr/>
        </p:nvSpPr>
        <p:spPr>
          <a:xfrm>
            <a:off x="4223792" y="273472"/>
            <a:ext cx="653956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HOW THE SHOW WORKS</a:t>
            </a:r>
            <a:endParaRPr lang="en-GB" sz="4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288B39-98C8-AF3C-2E55-E2E9722E376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9000"/>
          </a:blip>
          <a:stretch>
            <a:fillRect/>
          </a:stretch>
        </p:blipFill>
        <p:spPr>
          <a:xfrm>
            <a:off x="5416270" y="-2"/>
            <a:ext cx="6752456" cy="73496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622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2EFA6-ED69-CC7C-95E0-0E2700085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BE1B453-6F70-98CE-7429-0D018D5841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891D54E6-7195-EE48-41FB-35F311D5AB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E3F7D4-29D4-85E4-C892-3880E40339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AB6B9DA-0529-F9FC-80BE-8A51F02A5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D5D7ECA-B7AD-DED3-C32B-7B0849035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616" y="1323416"/>
            <a:ext cx="6738252" cy="449216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77B787D-19E3-17F7-CC04-1338C4339AB0}"/>
              </a:ext>
            </a:extLst>
          </p:cNvPr>
          <p:cNvSpPr txBox="1"/>
          <p:nvPr/>
        </p:nvSpPr>
        <p:spPr>
          <a:xfrm>
            <a:off x="3071664" y="519063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tabLst>
                <a:tab pos="1971675" algn="l"/>
              </a:tabLst>
            </a:pP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 </a:t>
            </a:r>
            <a:r>
              <a:rPr lang="en-GB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Forgettables</a:t>
            </a: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HQ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AF82F7-B84F-FE41-D40B-0F1E3B93F119}"/>
              </a:ext>
            </a:extLst>
          </p:cNvPr>
          <p:cNvSpPr txBox="1"/>
          <p:nvPr/>
        </p:nvSpPr>
        <p:spPr>
          <a:xfrm>
            <a:off x="623392" y="1337678"/>
            <a:ext cx="1800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INT. BROKEN BADGER – NIGHT</a:t>
            </a:r>
            <a:b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Six people sit around a table.</a:t>
            </a:r>
            <a:b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Pints. Pie. Silence.</a:t>
            </a:r>
          </a:p>
          <a:p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Dennis opens a folder.</a:t>
            </a:r>
          </a:p>
          <a:p>
            <a:r>
              <a:rPr lang="en-GB" dirty="0">
                <a:latin typeface="Courier New" panose="02070309020205020404" pitchFamily="49" charset="0"/>
                <a:cs typeface="Courier New" panose="02070309020205020404" pitchFamily="49" charset="0"/>
              </a:rPr>
              <a:t>“Right. Let’s begin.”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2482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DBE28C-836D-9871-7F74-321922D46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0648CAC4-C134-7821-42B0-09C783D4F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C765778-F5C9-3EE2-63FF-79C3D16B07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0489FF-655F-0134-E7B0-2E9CD42CFA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6271154-CAB4-66D9-FE85-BBF9D1D442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7ECC22E-7F00-1650-9889-556C5E6BA125}"/>
              </a:ext>
            </a:extLst>
          </p:cNvPr>
          <p:cNvSpPr txBox="1"/>
          <p:nvPr/>
        </p:nvSpPr>
        <p:spPr>
          <a:xfrm>
            <a:off x="4511824" y="1430321"/>
            <a:ext cx="670851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Landlord: Monty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Runs the pub with the steady indifference of a man who has seen every kind of customer imaginable.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Serves stout and pie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and only stout and pie.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Does not ask questions.</a:t>
            </a:r>
          </a:p>
          <a:p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Has concluded that whatever The </a:t>
            </a:r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Forgettables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are doing is: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None of his business.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Probably beneficial to the community.</a:t>
            </a:r>
          </a:p>
          <a:p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Regulars: Jack and Daniels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Drink stout. Eat pie. Nothing else.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Play dominoes.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Theorise on The </a:t>
            </a:r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Forgettables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activities.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Aliases: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Gin &amp; Tonic, Statler &amp; Waldorf, Randolph &amp; Mortimer, Salt and Pepper and many others.</a:t>
            </a:r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117816-49F2-5C11-5DD9-5EF391435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430321"/>
            <a:ext cx="3539634" cy="50194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01ED543-7DB0-3569-2ABB-CD49843B49CB}"/>
              </a:ext>
            </a:extLst>
          </p:cNvPr>
          <p:cNvSpPr txBox="1"/>
          <p:nvPr/>
        </p:nvSpPr>
        <p:spPr>
          <a:xfrm>
            <a:off x="557005" y="5796172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Monty, Jack &amp; Daniels</a:t>
            </a:r>
          </a:p>
        </p:txBody>
      </p:sp>
    </p:spTree>
    <p:extLst>
      <p:ext uri="{BB962C8B-B14F-4D97-AF65-F5344CB8AC3E}">
        <p14:creationId xmlns:p14="http://schemas.microsoft.com/office/powerpoint/2010/main" val="2753208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9DC1E-AC7E-E274-C75F-2DF2BD9AC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C6CAE0C1-5882-54DE-960E-8BB3BB1285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C0D5139-C8AC-F300-13A1-2171BC0B34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EACD8E-489B-9DA6-D056-ED29CCE30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877D52C-4AA0-0570-BA53-C2FC5D9700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8F67D2-A652-C181-5360-E3E5CD4523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67264"/>
            <a:ext cx="3039834" cy="4849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90D7256-292A-5BE9-A3EF-0BA8891FA6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712" y="1033779"/>
            <a:ext cx="8593088" cy="5505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CBFEB9-F5DE-B560-8B29-95B536AB3ABB}"/>
              </a:ext>
            </a:extLst>
          </p:cNvPr>
          <p:cNvSpPr txBox="1"/>
          <p:nvPr/>
        </p:nvSpPr>
        <p:spPr>
          <a:xfrm>
            <a:off x="3564880" y="1668296"/>
            <a:ext cx="811222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Silent Elimination Specialist</a:t>
            </a:r>
          </a:p>
          <a:p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master of stealth who treats violence as a form of balance.</a:t>
            </a:r>
          </a:p>
          <a:p>
            <a:endParaRPr lang="en-GB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Nationality: 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Japanese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(unconfirmed).</a:t>
            </a:r>
          </a:p>
          <a:p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Aliases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The Quiet Step.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Kage no Hana (“Shadow Flower”).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Mrs Tanaka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(Dudley GP surgery records).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Stealth infiltration.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Silent termination.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Close-quarters combat.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Disguise and concealment.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Urban rooftop movement.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Weapons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Carbon-steel tanto knife, Improvised weapons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(household objects, tools, stationery).</a:t>
            </a:r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B24222-FA2B-AB3C-9B51-AF0391BBCCF6}"/>
              </a:ext>
            </a:extLst>
          </p:cNvPr>
          <p:cNvSpPr txBox="1"/>
          <p:nvPr/>
        </p:nvSpPr>
        <p:spPr>
          <a:xfrm>
            <a:off x="263352" y="6146997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Akiko Tanaka</a:t>
            </a:r>
          </a:p>
        </p:txBody>
      </p:sp>
    </p:spTree>
    <p:extLst>
      <p:ext uri="{BB962C8B-B14F-4D97-AF65-F5344CB8AC3E}">
        <p14:creationId xmlns:p14="http://schemas.microsoft.com/office/powerpoint/2010/main" val="2752715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685E7-8B0E-FA9F-471F-EC9E67A2D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0D71A4C4-3894-DB06-FBA8-1F6CF39FD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1F5FCD4-4976-BAAF-836C-D6DF3E704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37BF74A-DACA-C22B-7570-5FF776D5D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395931B-565F-72CA-441C-FBFAAAC20D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1F9316-C56E-B6E8-C483-0719DFD23319}"/>
              </a:ext>
            </a:extLst>
          </p:cNvPr>
          <p:cNvSpPr txBox="1"/>
          <p:nvPr/>
        </p:nvSpPr>
        <p:spPr>
          <a:xfrm>
            <a:off x="4070503" y="692696"/>
            <a:ext cx="7827663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Social Infiltration Specialist</a:t>
            </a:r>
          </a:p>
          <a:p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charming intelligence asset capable of persuading almost anyone to do almost anything. Almost.</a:t>
            </a:r>
          </a:p>
          <a:p>
            <a:endParaRPr lang="en-GB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Nationality: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varies depending on operational requirements.</a:t>
            </a:r>
            <a:endParaRPr lang="en-GB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Aliases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La Veuve Rouge (“The Red Widow”), Madame </a:t>
            </a:r>
            <a:r>
              <a:rPr lang="en-GB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Orchidée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 [REDACTED].</a:t>
            </a:r>
            <a:endParaRPr lang="en-GB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br>
              <a:rPr lang="en-GB" sz="1600" b="1" i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Seduction and social manipulation.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Information extraction.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High-society infiltration.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Termination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Poisoned drink.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Slow-acting toxins.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“Medical complications” following intimate encounters.</a:t>
            </a:r>
          </a:p>
          <a:p>
            <a:b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Weapon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Ring-mounted micro-needle containing neurotoxin.</a:t>
            </a:r>
          </a:p>
          <a:p>
            <a:endParaRPr lang="en-GB" dirty="0"/>
          </a:p>
        </p:txBody>
      </p:sp>
      <p:pic>
        <p:nvPicPr>
          <p:cNvPr id="3076" name="Picture 4" descr="Free Elegant evening toast Image - Elegant, Woman, Mature | Download at  StockCake">
            <a:extLst>
              <a:ext uri="{FF2B5EF4-FFF2-40B4-BE49-F238E27FC236}">
                <a16:creationId xmlns:a16="http://schemas.microsoft.com/office/drawing/2014/main" id="{44498E5F-7B3B-7EF6-A31B-CE2416401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683" y="1652926"/>
            <a:ext cx="9281677" cy="486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0E45C6-1353-1A8D-1AC5-8B0554EB9F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52927"/>
            <a:ext cx="3393071" cy="48634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6D3E608-7452-190E-498C-057A3BB01A0A}"/>
              </a:ext>
            </a:extLst>
          </p:cNvPr>
          <p:cNvSpPr txBox="1"/>
          <p:nvPr/>
        </p:nvSpPr>
        <p:spPr>
          <a:xfrm>
            <a:off x="523084" y="5759388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ISABELLA MOREAU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41575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02A4D-DE2A-B723-15BF-168053AA90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858C7D54-869E-9889-0C57-F66234255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1CA2BD-591F-DC0B-4A7C-D2473DE8D9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D403592-6344-2586-DEED-3C3D21DFEF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17A691B-BF20-EA3E-81CD-1BF65C8370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5DF354-28EA-1B3E-57C8-8352279D0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608436"/>
            <a:ext cx="3230084" cy="48794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DCD690D-EA40-FE17-F300-71E91A697AF4}"/>
              </a:ext>
            </a:extLst>
          </p:cNvPr>
          <p:cNvSpPr txBox="1"/>
          <p:nvPr/>
        </p:nvSpPr>
        <p:spPr>
          <a:xfrm>
            <a:off x="4063364" y="766717"/>
            <a:ext cx="734481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Self-Styled Gunslinger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retired cartel enforcer who believes every operation should resemble a Western.</a:t>
            </a:r>
            <a:b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b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b="1" i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Nationality: 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Spanish, Mexican.  Much debated.</a:t>
            </a:r>
          </a:p>
          <a:p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Known Aliases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El Fantasma del Norte.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The Man of Twelve Paces.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El Vaquero.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Revolver combat.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Close-range ambush.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Dramatic entrances.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Termination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Revolver duel.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Close-range ambush.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Hobbies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Model railway building.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Watching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The Cisco Kid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and Western films.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Practising gun draws in empty car parks.</a:t>
            </a:r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0A8FE13-5583-14EA-17AA-A6D837F69DF9}"/>
              </a:ext>
            </a:extLst>
          </p:cNvPr>
          <p:cNvSpPr txBox="1"/>
          <p:nvPr/>
        </p:nvSpPr>
        <p:spPr>
          <a:xfrm>
            <a:off x="479376" y="5869998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MARIO GONZALEZ DA SILVA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194" name="Picture 2" descr="Wild west poster with train ride in desert illustration | Premium  AI-generated vector">
            <a:extLst>
              <a:ext uri="{FF2B5EF4-FFF2-40B4-BE49-F238E27FC236}">
                <a16:creationId xmlns:a16="http://schemas.microsoft.com/office/drawing/2014/main" id="{9CF22E68-5C7D-68EA-2067-CFA35C83F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alphaModFix amt="1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062" y="2204864"/>
            <a:ext cx="7916440" cy="465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6598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E71E6-9576-1A21-E06C-241100D2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>
            <a:extLst>
              <a:ext uri="{FF2B5EF4-FFF2-40B4-BE49-F238E27FC236}">
                <a16:creationId xmlns:a16="http://schemas.microsoft.com/office/drawing/2014/main" id="{2D2702B9-D76E-E1E0-312B-E687A18809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B0A762-5D0A-5C0C-7301-8B07B4630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43BCC24-089A-DEAE-4E77-D39992D5C5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645" y="341671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FB9AC6C-B054-2FE3-8DBA-8A0E06E79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DF58C3B-A3F1-4EF2-8597-4AF2FFC2DF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9" y="1652927"/>
            <a:ext cx="3317940" cy="486340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F0E713C-9A35-4FD0-C6AA-6A93BBE95C23}"/>
              </a:ext>
            </a:extLst>
          </p:cNvPr>
          <p:cNvSpPr txBox="1"/>
          <p:nvPr/>
        </p:nvSpPr>
        <p:spPr>
          <a:xfrm>
            <a:off x="4060678" y="768412"/>
            <a:ext cx="7632848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Former Special Projects Officer</a:t>
            </a:r>
            <a:b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A bureaucratic assassin who believes the most powerful weapon in the modern world is administrative authority.</a:t>
            </a:r>
          </a:p>
          <a:p>
            <a:endParaRPr lang="en-GB" sz="1600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Nationality</a:t>
            </a: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British.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Previous Profession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Senior Operations Officer, Special Projects Division </a:t>
            </a:r>
            <a:r>
              <a:rPr lang="en-GB" sz="1600" i="1" dirty="0">
                <a:latin typeface="Courier New" panose="02070309020205020404" pitchFamily="49" charset="0"/>
                <a:cs typeface="Courier New" panose="02070309020205020404" pitchFamily="49" charset="0"/>
              </a:rPr>
              <a:t>(government classification).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i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Specialities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Strategic planning.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Diplomatic “problem resolution”.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Covert elimination.</a:t>
            </a:r>
          </a:p>
          <a:p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Termination Methods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Precision rifle.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Engineered accidents.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Administrative disappearance.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GB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Preferred Weapon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Suppressed Walther PPK.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Also maintains an extensive poison kit.</a:t>
            </a:r>
          </a:p>
          <a:p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59C30D-8F48-865B-D7FE-A752023C5285}"/>
              </a:ext>
            </a:extLst>
          </p:cNvPr>
          <p:cNvSpPr txBox="1"/>
          <p:nvPr/>
        </p:nvSpPr>
        <p:spPr>
          <a:xfrm>
            <a:off x="407368" y="5869998"/>
            <a:ext cx="295232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Courier New" panose="02070309020205020404" pitchFamily="49" charset="0"/>
                <a:cs typeface="Courier New" panose="02070309020205020404" pitchFamily="49" charset="0"/>
              </a:rPr>
              <a:t>CLIVE PEMBROKE-SMYTHE</a:t>
            </a:r>
            <a:endParaRPr lang="en-GB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435DFC-F9A8-4F2C-04D9-2B4A3BF93A3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585" y="476210"/>
            <a:ext cx="8085774" cy="621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6659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1171</Words>
  <Application>Microsoft Office PowerPoint</Application>
  <PresentationFormat>Widescreen</PresentationFormat>
  <Paragraphs>175</Paragraphs>
  <Slides>16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0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Andrew Hayward</dc:creator>
  <cp:lastModifiedBy>Andrew Hayward </cp:lastModifiedBy>
  <cp:revision>5</cp:revision>
  <dcterms:created xsi:type="dcterms:W3CDTF">2026-03-27T19:54:51Z</dcterms:created>
  <dcterms:modified xsi:type="dcterms:W3CDTF">2026-03-28T09:51:57Z</dcterms:modified>
</cp:coreProperties>
</file>